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Lst>
  <p:sldSz cx="6858000" cy="9906000" type="A4"/>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666" y="-181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826680" y="3447519"/>
            <a:ext cx="5204640" cy="2377440"/>
          </a:xfrm>
          <a:solidFill>
            <a:srgbClr val="FFFFFF"/>
          </a:solidFill>
          <a:ln w="38100">
            <a:solidFill>
              <a:srgbClr val="404040"/>
            </a:solidFill>
          </a:ln>
        </p:spPr>
        <p:txBody>
          <a:bodyPr lIns="274320" rIns="274320" anchor="ctr" anchorCtr="1">
            <a:normAutofit/>
          </a:bodyPr>
          <a:lstStyle>
            <a:lvl1pPr algn="ctr">
              <a:defRPr sz="2625">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1516047" y="6287008"/>
            <a:ext cx="3825907" cy="1790958"/>
          </a:xfrm>
          <a:noFill/>
        </p:spPr>
        <p:txBody>
          <a:bodyPr>
            <a:normAutofit/>
          </a:bodyPr>
          <a:lstStyle>
            <a:lvl1pPr marL="0" indent="0" algn="ctr">
              <a:buNone/>
              <a:defRPr sz="1425">
                <a:solidFill>
                  <a:schemeClr val="tx1">
                    <a:lumMod val="75000"/>
                    <a:lumOff val="25000"/>
                  </a:schemeClr>
                </a:solidFill>
              </a:defRPr>
            </a:lvl1pPr>
            <a:lvl2pPr marL="342900" indent="0" algn="ctr">
              <a:buNone/>
              <a:defRPr sz="1425"/>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04FDB371-8FD2-4A3B-8987-49FEA27AF422}" type="datetimeFigureOut">
              <a:rPr lang="en-US" smtClean="0"/>
              <a:t>7/12/2021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126019908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FDB371-8FD2-4A3B-8987-49FEA27AF422}" type="datetimeFigureOut">
              <a:rPr lang="en-US" smtClean="0"/>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3418694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867375" y="1353820"/>
            <a:ext cx="790475" cy="71983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04534" y="1353820"/>
            <a:ext cx="3537131" cy="71983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FDB371-8FD2-4A3B-8987-49FEA27AF422}" type="datetimeFigureOut">
              <a:rPr lang="en-US" smtClean="0"/>
              <a:t>7/12/2021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3553102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FDB371-8FD2-4A3B-8987-49FEA27AF422}" type="datetimeFigureOut">
              <a:rPr lang="en-US" smtClean="0"/>
              <a:t>7/12/2021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2385601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829818" y="3447519"/>
            <a:ext cx="5205222" cy="2377440"/>
          </a:xfrm>
          <a:solidFill>
            <a:srgbClr val="FFFFFF"/>
          </a:solidFill>
          <a:ln w="38100">
            <a:solidFill>
              <a:srgbClr val="404040"/>
            </a:solidFill>
          </a:ln>
        </p:spPr>
        <p:txBody>
          <a:bodyPr lIns="274320" rIns="274320" anchor="ctr" anchorCtr="1">
            <a:normAutofit/>
          </a:bodyPr>
          <a:lstStyle>
            <a:lvl1pPr>
              <a:defRPr sz="2625">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1516047" y="6286894"/>
            <a:ext cx="3825907" cy="1827341"/>
          </a:xfrm>
        </p:spPr>
        <p:txBody>
          <a:bodyPr anchor="t" anchorCtr="1">
            <a:normAutofit/>
          </a:bodyPr>
          <a:lstStyle>
            <a:lvl1pPr marL="0" indent="0">
              <a:buNone/>
              <a:defRPr sz="1425">
                <a:solidFill>
                  <a:schemeClr val="tx1"/>
                </a:solidFill>
              </a:defRPr>
            </a:lvl1pPr>
            <a:lvl2pPr marL="342900" indent="0">
              <a:buNone/>
              <a:defRPr sz="1425">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04FDB371-8FD2-4A3B-8987-49FEA27AF422}" type="datetimeFigureOut">
              <a:rPr lang="en-US" smtClean="0"/>
              <a:t>7/12/2021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185461984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6680" y="3810508"/>
            <a:ext cx="2466017" cy="44806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565303" y="3810508"/>
            <a:ext cx="2467887" cy="44806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04FDB371-8FD2-4A3B-8987-49FEA27AF422}" type="datetimeFigureOut">
              <a:rPr lang="en-US" smtClean="0"/>
              <a:t>7/12/2021</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3951877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26679" y="3341627"/>
            <a:ext cx="2466018" cy="1017015"/>
          </a:xfrm>
        </p:spPr>
        <p:txBody>
          <a:bodyPr anchor="b" anchorCtr="1">
            <a:normAutofit/>
          </a:bodyPr>
          <a:lstStyle>
            <a:lvl1pPr marL="0" indent="0" algn="ctr">
              <a:buNone/>
              <a:defRPr sz="1425" b="0" cap="all" spc="75" baseline="0">
                <a:solidFill>
                  <a:schemeClr val="accent2">
                    <a:lumMod val="7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6679" y="4540250"/>
            <a:ext cx="2466018" cy="37508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3565303" y="4540250"/>
            <a:ext cx="2467887" cy="3750899"/>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3565303" y="3341627"/>
            <a:ext cx="2467887" cy="1017015"/>
          </a:xfrm>
        </p:spPr>
        <p:txBody>
          <a:bodyPr anchor="b" anchorCtr="1">
            <a:normAutofit/>
          </a:bodyPr>
          <a:lstStyle>
            <a:lvl1pPr marL="0" indent="0" algn="ctr">
              <a:buNone/>
              <a:defRPr sz="1425" b="0" cap="all" spc="75" baseline="0">
                <a:solidFill>
                  <a:schemeClr val="accent2">
                    <a:lumMod val="75000"/>
                  </a:schemeClr>
                </a:solidFill>
              </a:defRPr>
            </a:lvl1pPr>
            <a:lvl2pPr marL="342900" indent="0">
              <a:buNone/>
              <a:defRPr sz="1425"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7" name="Date Placeholder 6"/>
          <p:cNvSpPr>
            <a:spLocks noGrp="1"/>
          </p:cNvSpPr>
          <p:nvPr>
            <p:ph type="dt" sz="half" idx="10"/>
          </p:nvPr>
        </p:nvSpPr>
        <p:spPr/>
        <p:txBody>
          <a:bodyPr/>
          <a:lstStyle/>
          <a:p>
            <a:fld id="{04FDB371-8FD2-4A3B-8987-49FEA27AF422}" type="datetimeFigureOut">
              <a:rPr lang="en-US" smtClean="0"/>
              <a:t>7/12/2021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026146-8174-42C6-ABC1-70C0EEA67606}"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30182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FDB371-8FD2-4A3B-8987-49FEA27AF422}" type="datetimeFigureOut">
              <a:rPr lang="en-US" smtClean="0"/>
              <a:t>7/12/2021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9578204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FDB371-8FD2-4A3B-8987-49FEA27AF422}" type="datetimeFigureOut">
              <a:rPr lang="en-US" smtClean="0"/>
              <a:t>7/12/2021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716452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3429000"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480527" y="3241087"/>
            <a:ext cx="2467946" cy="1648829"/>
          </a:xfrm>
          <a:solidFill>
            <a:srgbClr val="FFFFFF"/>
          </a:solidFill>
          <a:ln>
            <a:solidFill>
              <a:srgbClr val="404040"/>
            </a:solidFill>
          </a:ln>
        </p:spPr>
        <p:txBody>
          <a:bodyPr anchor="ctr" anchorCtr="1">
            <a:normAutofit/>
          </a:bodyPr>
          <a:lstStyle>
            <a:lvl1pPr>
              <a:defRPr sz="1575">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3789045" y="1162304"/>
            <a:ext cx="2708910" cy="7581392"/>
          </a:xfrm>
        </p:spPr>
        <p:txBody>
          <a:bodyPr>
            <a:normAutofit/>
          </a:bodyPr>
          <a:lstStyle>
            <a:lvl1pPr>
              <a:defRPr sz="1425">
                <a:solidFill>
                  <a:schemeClr val="tx1"/>
                </a:solidFill>
              </a:defRPr>
            </a:lvl1pPr>
            <a:lvl2pPr>
              <a:defRPr sz="1200">
                <a:solidFill>
                  <a:schemeClr val="tx1"/>
                </a:solidFill>
              </a:defRPr>
            </a:lvl2pPr>
            <a:lvl3pPr>
              <a:defRPr sz="1200">
                <a:solidFill>
                  <a:schemeClr val="tx1"/>
                </a:solidFill>
              </a:defRPr>
            </a:lvl3pPr>
            <a:lvl4pPr>
              <a:defRPr sz="1200">
                <a:solidFill>
                  <a:schemeClr val="tx1"/>
                </a:solidFill>
              </a:defRPr>
            </a:lvl4pPr>
            <a:lvl5pPr>
              <a:defRPr sz="1200">
                <a:solidFill>
                  <a:schemeClr val="tx1"/>
                </a:solidFill>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7224" y="5127659"/>
            <a:ext cx="2134553" cy="3169163"/>
          </a:xfrm>
        </p:spPr>
        <p:txBody>
          <a:bodyPr anchor="t" anchorCtr="1">
            <a:normAutofit/>
          </a:bodyPr>
          <a:lstStyle>
            <a:lvl1pPr marL="0" indent="0" algn="ctr">
              <a:buNone/>
              <a:defRPr sz="1125">
                <a:solidFill>
                  <a:srgbClr val="FFFF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9" name="Date Placeholder 8"/>
          <p:cNvSpPr>
            <a:spLocks noGrp="1"/>
          </p:cNvSpPr>
          <p:nvPr>
            <p:ph type="dt" sz="half" idx="10"/>
          </p:nvPr>
        </p:nvSpPr>
        <p:spPr/>
        <p:txBody>
          <a:bodyPr/>
          <a:lstStyle/>
          <a:p>
            <a:fld id="{04FDB371-8FD2-4A3B-8987-49FEA27AF422}" type="datetimeFigureOut">
              <a:rPr lang="en-US" smtClean="0"/>
              <a:t>7/12/2021</a:t>
            </a:fld>
            <a:endParaRPr lang="en-US"/>
          </a:p>
        </p:txBody>
      </p:sp>
      <p:sp>
        <p:nvSpPr>
          <p:cNvPr id="10" name="Footer Placeholder 9"/>
          <p:cNvSpPr>
            <a:spLocks noGrp="1"/>
          </p:cNvSpPr>
          <p:nvPr>
            <p:ph type="ftr" sz="quarter" idx="11"/>
          </p:nvPr>
        </p:nvSpPr>
        <p:spPr>
          <a:xfrm>
            <a:off x="480527" y="9007856"/>
            <a:ext cx="2854799" cy="462280"/>
          </a:xfrm>
        </p:spPr>
        <p:txBody>
          <a:bodyPr>
            <a:normAutofit/>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3974335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1" y="0"/>
            <a:ext cx="3428999" cy="990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480060" y="3241085"/>
            <a:ext cx="2468880" cy="1651000"/>
          </a:xfrm>
          <a:solidFill>
            <a:srgbClr val="FFFFFF"/>
          </a:solidFill>
          <a:ln>
            <a:solidFill>
              <a:srgbClr val="262626"/>
            </a:solidFill>
          </a:ln>
        </p:spPr>
        <p:txBody>
          <a:bodyPr anchor="ctr" anchorCtr="1">
            <a:noAutofit/>
          </a:bodyPr>
          <a:lstStyle>
            <a:lvl1pPr>
              <a:defRPr sz="1575">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429000" y="-60915"/>
            <a:ext cx="3432430" cy="9906000"/>
          </a:xfrm>
          <a:solidFill>
            <a:schemeClr val="bg1">
              <a:lumMod val="75000"/>
            </a:schemeClr>
          </a:solidFill>
        </p:spPr>
        <p:txBody>
          <a:bodyPr anchor="t"/>
          <a:lstStyle>
            <a:lvl1pPr marL="0" indent="0">
              <a:buNone/>
              <a:defRPr sz="2400">
                <a:solidFill>
                  <a:schemeClr val="bg1">
                    <a:lumMod val="85000"/>
                    <a:lumOff val="15000"/>
                  </a:schemeClr>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7224" y="5127661"/>
            <a:ext cx="2134553" cy="3169165"/>
          </a:xfrm>
        </p:spPr>
        <p:txBody>
          <a:bodyPr anchor="t" anchorCtr="1">
            <a:normAutofit/>
          </a:bodyPr>
          <a:lstStyle>
            <a:lvl1pPr marL="0" indent="0" algn="ctr">
              <a:buNone/>
              <a:defRPr sz="1125">
                <a:solidFill>
                  <a:srgbClr val="FFFFFF"/>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FDB371-8FD2-4A3B-8987-49FEA27AF422}" type="datetimeFigureOut">
              <a:rPr lang="en-US" smtClean="0"/>
              <a:t>7/12/2021</a:t>
            </a:fld>
            <a:endParaRPr lang="en-US"/>
          </a:p>
        </p:txBody>
      </p:sp>
      <p:sp>
        <p:nvSpPr>
          <p:cNvPr id="9" name="Footer Placeholder 8"/>
          <p:cNvSpPr>
            <a:spLocks noGrp="1"/>
          </p:cNvSpPr>
          <p:nvPr>
            <p:ph type="ftr" sz="quarter" idx="11"/>
          </p:nvPr>
        </p:nvSpPr>
        <p:spPr>
          <a:xfrm>
            <a:off x="480060" y="9007856"/>
            <a:ext cx="2852928" cy="462280"/>
          </a:xfrm>
        </p:spPr>
        <p:txBody>
          <a:bodyPr>
            <a:normAutofit/>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DF026146-8174-42C6-ABC1-70C0EEA67606}" type="slidenum">
              <a:rPr lang="en-US" smtClean="0"/>
              <a:t>‹#›</a:t>
            </a:fld>
            <a:endParaRPr lang="en-US"/>
          </a:p>
        </p:txBody>
      </p:sp>
    </p:spTree>
    <p:extLst>
      <p:ext uri="{BB962C8B-B14F-4D97-AF65-F5344CB8AC3E}">
        <p14:creationId xmlns:p14="http://schemas.microsoft.com/office/powerpoint/2010/main" val="159976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1204534" y="1393444"/>
            <a:ext cx="4453316" cy="171704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4534" y="3810510"/>
            <a:ext cx="4453316" cy="448064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484207" y="9011623"/>
            <a:ext cx="1548983" cy="467954"/>
          </a:xfrm>
          <a:prstGeom prst="rect">
            <a:avLst/>
          </a:prstGeom>
        </p:spPr>
        <p:txBody>
          <a:bodyPr vert="horz" lIns="91440" tIns="45720" rIns="91440" bIns="45720" rtlCol="0" anchor="ctr"/>
          <a:lstStyle>
            <a:lvl1pPr algn="r">
              <a:defRPr sz="750">
                <a:solidFill>
                  <a:schemeClr val="tx1">
                    <a:alpha val="70000"/>
                  </a:schemeClr>
                </a:solidFill>
              </a:defRPr>
            </a:lvl1pPr>
          </a:lstStyle>
          <a:p>
            <a:fld id="{04FDB371-8FD2-4A3B-8987-49FEA27AF422}" type="datetimeFigureOut">
              <a:rPr lang="en-US" smtClean="0"/>
              <a:t>7/12/2021</a:t>
            </a:fld>
            <a:endParaRPr lang="en-US"/>
          </a:p>
        </p:txBody>
      </p:sp>
      <p:sp>
        <p:nvSpPr>
          <p:cNvPr id="5" name="Footer Placeholder 4"/>
          <p:cNvSpPr>
            <a:spLocks noGrp="1"/>
          </p:cNvSpPr>
          <p:nvPr>
            <p:ph type="ftr" sz="quarter" idx="3"/>
          </p:nvPr>
        </p:nvSpPr>
        <p:spPr>
          <a:xfrm>
            <a:off x="826679" y="9007856"/>
            <a:ext cx="3417498" cy="462280"/>
          </a:xfrm>
          <a:prstGeom prst="rect">
            <a:avLst/>
          </a:prstGeom>
        </p:spPr>
        <p:txBody>
          <a:bodyPr vert="horz" lIns="91440" tIns="45720" rIns="91440" bIns="45720" rtlCol="0" anchor="ctr"/>
          <a:lstStyle>
            <a:lvl1pPr algn="l">
              <a:defRPr sz="7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6180084" y="8981440"/>
            <a:ext cx="274320" cy="528320"/>
          </a:xfrm>
          <a:prstGeom prst="ellipse">
            <a:avLst/>
          </a:prstGeom>
          <a:solidFill>
            <a:srgbClr val="1D1D1D">
              <a:alpha val="69804"/>
            </a:srgbClr>
          </a:solidFill>
        </p:spPr>
        <p:txBody>
          <a:bodyPr vert="horz" lIns="18288" tIns="45720" rIns="18288" bIns="45720" rtlCol="0" anchor="ctr">
            <a:noAutofit/>
          </a:bodyPr>
          <a:lstStyle>
            <a:lvl1pPr algn="ctr">
              <a:defRPr sz="825" spc="0" baseline="0">
                <a:solidFill>
                  <a:srgbClr val="FFFFFF"/>
                </a:solidFill>
              </a:defRPr>
            </a:lvl1pPr>
          </a:lstStyle>
          <a:p>
            <a:fld id="{DF026146-8174-42C6-ABC1-70C0EEA67606}" type="slidenum">
              <a:rPr lang="en-US" smtClean="0"/>
              <a:t>‹#›</a:t>
            </a:fld>
            <a:endParaRPr lang="en-US"/>
          </a:p>
        </p:txBody>
      </p:sp>
    </p:spTree>
    <p:extLst>
      <p:ext uri="{BB962C8B-B14F-4D97-AF65-F5344CB8AC3E}">
        <p14:creationId xmlns:p14="http://schemas.microsoft.com/office/powerpoint/2010/main" val="210415314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ctr" defTabSz="685800" rtl="0" eaLnBrk="1" latinLnBrk="0" hangingPunct="1">
        <a:lnSpc>
          <a:spcPct val="90000"/>
        </a:lnSpc>
        <a:spcBef>
          <a:spcPct val="0"/>
        </a:spcBef>
        <a:buNone/>
        <a:defRPr sz="1950" kern="1200" cap="all" spc="150" baseline="0">
          <a:solidFill>
            <a:srgbClr val="262626"/>
          </a:solidFill>
          <a:latin typeface="+mj-lt"/>
          <a:ea typeface="+mj-ea"/>
          <a:cs typeface="+mj-cs"/>
        </a:defRPr>
      </a:lvl1pPr>
    </p:titleStyle>
    <p:bodyStyle>
      <a:lvl1pPr marL="171450" indent="-171450" algn="l" defTabSz="685800" rtl="0" eaLnBrk="1" latinLnBrk="0" hangingPunct="1">
        <a:lnSpc>
          <a:spcPct val="100000"/>
        </a:lnSpc>
        <a:spcBef>
          <a:spcPts val="750"/>
        </a:spcBef>
        <a:buClr>
          <a:schemeClr val="accent2"/>
        </a:buClr>
        <a:buFont typeface="Arial" panose="020B0604020202020204" pitchFamily="34" charset="0"/>
        <a:buChar char="•"/>
        <a:defRPr sz="1350" kern="1200">
          <a:solidFill>
            <a:schemeClr val="tx1">
              <a:lumMod val="85000"/>
              <a:lumOff val="15000"/>
            </a:schemeClr>
          </a:solidFill>
          <a:latin typeface="+mn-lt"/>
          <a:ea typeface="+mn-ea"/>
          <a:cs typeface="+mn-cs"/>
        </a:defRPr>
      </a:lvl1pPr>
      <a:lvl2pPr marL="3429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2pPr>
      <a:lvl3pPr marL="5143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3pPr>
      <a:lvl4pPr marL="6858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4pPr>
      <a:lvl5pPr marL="85725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lumMod val="85000"/>
              <a:lumOff val="15000"/>
            </a:schemeClr>
          </a:solidFill>
          <a:latin typeface="+mn-lt"/>
          <a:ea typeface="+mn-ea"/>
          <a:cs typeface="+mn-cs"/>
        </a:defRPr>
      </a:lvl5pPr>
      <a:lvl6pPr marL="985838"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6pPr>
      <a:lvl7pPr marL="1114425"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a:solidFill>
            <a:schemeClr val="tx1"/>
          </a:solidFill>
          <a:latin typeface="+mn-lt"/>
          <a:ea typeface="+mn-ea"/>
          <a:cs typeface="+mn-cs"/>
        </a:defRPr>
      </a:lvl7pPr>
      <a:lvl8pPr marL="1243013"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8pPr>
      <a:lvl9pPr marL="1371600" indent="-171450" algn="l" defTabSz="685800" rtl="0" eaLnBrk="1" latinLnBrk="0" hangingPunct="1">
        <a:lnSpc>
          <a:spcPct val="100000"/>
        </a:lnSpc>
        <a:spcBef>
          <a:spcPts val="750"/>
        </a:spcBef>
        <a:buClr>
          <a:schemeClr val="accent2"/>
        </a:buClr>
        <a:buFont typeface="Arial" panose="020B0604020202020204" pitchFamily="34" charset="0"/>
        <a:buChar char="•"/>
        <a:defRPr sz="1200" kern="1200" baseline="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zoom.us/j/5901387785?pwd=TGtmQmdmMEJOcHlFTGJvT0ZzanZKZz09" TargetMode="External"/><Relationship Id="rId2" Type="http://schemas.openxmlformats.org/officeDocument/2006/relationships/image" Target="../media/image1.tmp"/><Relationship Id="rId1" Type="http://schemas.openxmlformats.org/officeDocument/2006/relationships/slideLayout" Target="../slideLayouts/slideLayout1.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E16A017-4161-45B0-9ADF-9DC7509E0E0A}"/>
              </a:ext>
            </a:extLst>
          </p:cNvPr>
          <p:cNvSpPr>
            <a:spLocks noGrp="1"/>
          </p:cNvSpPr>
          <p:nvPr>
            <p:ph type="subTitle" idx="1"/>
          </p:nvPr>
        </p:nvSpPr>
        <p:spPr>
          <a:xfrm>
            <a:off x="-262395" y="0"/>
            <a:ext cx="4572001" cy="2391656"/>
          </a:xfrm>
        </p:spPr>
        <p:txBody>
          <a:bodyPr>
            <a:normAutofit/>
          </a:bodyPr>
          <a:lstStyle/>
          <a:p>
            <a:r>
              <a:rPr lang="en-US" sz="2200" dirty="0">
                <a:latin typeface="Times New Roman" panose="02020603050405020304" pitchFamily="18" charset="0"/>
                <a:cs typeface="Times New Roman" panose="02020603050405020304" pitchFamily="18" charset="0"/>
              </a:rPr>
              <a:t>BROWN BAG SEMINAR</a:t>
            </a:r>
          </a:p>
          <a:p>
            <a:r>
              <a:rPr lang="en-US" sz="2200" dirty="0">
                <a:solidFill>
                  <a:schemeClr val="bg1"/>
                </a:solidFill>
                <a:latin typeface="Times New Roman" panose="02020603050405020304" pitchFamily="18" charset="0"/>
                <a:cs typeface="Times New Roman" panose="02020603050405020304" pitchFamily="18" charset="0"/>
              </a:rPr>
              <a:t>DEPARTMENT OF ECONOMICS</a:t>
            </a:r>
          </a:p>
        </p:txBody>
      </p:sp>
      <p:pic>
        <p:nvPicPr>
          <p:cNvPr id="5" name="Picture 4" descr="A close up of a logo&#10;&#10;Description automatically generated">
            <a:extLst>
              <a:ext uri="{FF2B5EF4-FFF2-40B4-BE49-F238E27FC236}">
                <a16:creationId xmlns:a16="http://schemas.microsoft.com/office/drawing/2014/main" id="{4E48E97E-A0B1-458C-9B7D-E8FBDD393F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4926" y="55657"/>
            <a:ext cx="2743162" cy="683814"/>
          </a:xfrm>
          <a:prstGeom prst="rect">
            <a:avLst/>
          </a:prstGeom>
        </p:spPr>
      </p:pic>
      <p:sp>
        <p:nvSpPr>
          <p:cNvPr id="6" name="TextBox 5">
            <a:extLst>
              <a:ext uri="{FF2B5EF4-FFF2-40B4-BE49-F238E27FC236}">
                <a16:creationId xmlns:a16="http://schemas.microsoft.com/office/drawing/2014/main" id="{403922F0-C5E4-4EF5-BA76-3C9179298B0A}"/>
              </a:ext>
            </a:extLst>
          </p:cNvPr>
          <p:cNvSpPr txBox="1"/>
          <p:nvPr/>
        </p:nvSpPr>
        <p:spPr>
          <a:xfrm>
            <a:off x="-1" y="2064330"/>
            <a:ext cx="4683320" cy="1169551"/>
          </a:xfrm>
          <a:prstGeom prst="rect">
            <a:avLst/>
          </a:prstGeom>
          <a:noFill/>
        </p:spPr>
        <p:txBody>
          <a:bodyPr wrap="square" rtlCol="0">
            <a:spAutoFit/>
          </a:bodyPr>
          <a:lstStyle/>
          <a:p>
            <a:r>
              <a:rPr lang="en-US" sz="1400" b="1" dirty="0">
                <a:solidFill>
                  <a:schemeClr val="bg1"/>
                </a:solidFill>
                <a:latin typeface="Times New Roman" panose="02020603050405020304" pitchFamily="18" charset="0"/>
                <a:cs typeface="Times New Roman" panose="02020603050405020304" pitchFamily="18" charset="0"/>
              </a:rPr>
              <a:t>Speaker:</a:t>
            </a:r>
            <a:r>
              <a:rPr lang="en-US" sz="1400" dirty="0">
                <a:latin typeface="Times New Roman" panose="02020603050405020304" pitchFamily="18" charset="0"/>
                <a:cs typeface="Times New Roman" panose="02020603050405020304" pitchFamily="18" charset="0"/>
              </a:rPr>
              <a:t> </a:t>
            </a:r>
            <a:r>
              <a:rPr lang="en-US" sz="1400" dirty="0">
                <a:solidFill>
                  <a:schemeClr val="bg1"/>
                </a:solidFill>
                <a:effectLst/>
                <a:latin typeface="Times New Roman" panose="02020603050405020304" pitchFamily="18" charset="0"/>
                <a:ea typeface="Calibri" panose="020F0502020204030204" pitchFamily="34" charset="0"/>
              </a:rPr>
              <a:t>Mohammad </a:t>
            </a:r>
            <a:r>
              <a:rPr lang="en-US" sz="1400" dirty="0" err="1">
                <a:solidFill>
                  <a:schemeClr val="bg1"/>
                </a:solidFill>
                <a:effectLst/>
                <a:latin typeface="Times New Roman" panose="02020603050405020304" pitchFamily="18" charset="0"/>
                <a:ea typeface="Calibri" panose="020F0502020204030204" pitchFamily="34" charset="0"/>
              </a:rPr>
              <a:t>Mashiur</a:t>
            </a:r>
            <a:r>
              <a:rPr lang="en-US" sz="1400" dirty="0">
                <a:solidFill>
                  <a:schemeClr val="bg1"/>
                </a:solidFill>
                <a:effectLst/>
                <a:latin typeface="Times New Roman" panose="02020603050405020304" pitchFamily="18" charset="0"/>
                <a:ea typeface="Calibri" panose="020F0502020204030204" pitchFamily="34" charset="0"/>
              </a:rPr>
              <a:t> Rahman </a:t>
            </a:r>
          </a:p>
          <a:p>
            <a:r>
              <a:rPr lang="en-US" sz="1400" dirty="0">
                <a:solidFill>
                  <a:schemeClr val="bg1"/>
                </a:solidFill>
                <a:latin typeface="Times New Roman" panose="02020603050405020304" pitchFamily="18" charset="0"/>
                <a:cs typeface="Times New Roman" panose="02020603050405020304" pitchFamily="18" charset="0"/>
              </a:rPr>
              <a:t>PhD Candidate, Department of Economics</a:t>
            </a:r>
          </a:p>
          <a:p>
            <a:pPr algn="l"/>
            <a:r>
              <a:rPr lang="en-US" sz="14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University of New Mexico</a:t>
            </a:r>
          </a:p>
          <a:p>
            <a:pPr algn="l"/>
            <a:r>
              <a:rPr lang="en-US" sz="1400" dirty="0">
                <a:solidFill>
                  <a:schemeClr val="bg1"/>
                </a:solidFill>
                <a:effectLst/>
                <a:latin typeface="Times New Roman" panose="02020603050405020304" pitchFamily="18" charset="0"/>
                <a:ea typeface="Calibri" panose="020F0502020204030204" pitchFamily="34" charset="0"/>
              </a:rPr>
              <a:t>Albuquerque</a:t>
            </a:r>
            <a:r>
              <a:rPr lang="en-US" sz="14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USA</a:t>
            </a:r>
          </a:p>
          <a:p>
            <a:r>
              <a:rPr lang="en-US" sz="1400" b="1" dirty="0">
                <a:solidFill>
                  <a:schemeClr val="bg1"/>
                </a:solidFill>
                <a:latin typeface="Times New Roman" panose="02020603050405020304" pitchFamily="18" charset="0"/>
                <a:cs typeface="Times New Roman" panose="02020603050405020304" pitchFamily="18" charset="0"/>
              </a:rPr>
              <a:t>Date: </a:t>
            </a:r>
            <a:r>
              <a:rPr lang="en-US" sz="1400" dirty="0">
                <a:solidFill>
                  <a:schemeClr val="bg1"/>
                </a:solidFill>
                <a:latin typeface="Times New Roman" panose="02020603050405020304" pitchFamily="18" charset="0"/>
                <a:cs typeface="Times New Roman" panose="02020603050405020304" pitchFamily="18" charset="0"/>
              </a:rPr>
              <a:t>July 15th, 2021   11:00am -12:00pm</a:t>
            </a:r>
          </a:p>
        </p:txBody>
      </p:sp>
      <p:sp>
        <p:nvSpPr>
          <p:cNvPr id="7" name="TextBox 6">
            <a:extLst>
              <a:ext uri="{FF2B5EF4-FFF2-40B4-BE49-F238E27FC236}">
                <a16:creationId xmlns:a16="http://schemas.microsoft.com/office/drawing/2014/main" id="{AC94B725-7CA2-427E-AF8A-A677EE6E3FE9}"/>
              </a:ext>
            </a:extLst>
          </p:cNvPr>
          <p:cNvSpPr txBox="1"/>
          <p:nvPr/>
        </p:nvSpPr>
        <p:spPr>
          <a:xfrm>
            <a:off x="71557" y="3274006"/>
            <a:ext cx="6623403" cy="3390544"/>
          </a:xfrm>
          <a:prstGeom prst="rect">
            <a:avLst/>
          </a:prstGeom>
          <a:noFill/>
        </p:spPr>
        <p:txBody>
          <a:bodyPr wrap="square" rtlCol="0">
            <a:spAutoFit/>
          </a:bodyPr>
          <a:lstStyle/>
          <a:p>
            <a:endParaRPr lang="en-US" b="1" dirty="0">
              <a:solidFill>
                <a:schemeClr val="bg1"/>
              </a:solidFill>
              <a:latin typeface="Times New Roman" panose="02020603050405020304" pitchFamily="18" charset="0"/>
              <a:cs typeface="Times New Roman" panose="02020603050405020304" pitchFamily="18" charset="0"/>
            </a:endParaRPr>
          </a:p>
          <a:p>
            <a:r>
              <a:rPr lang="en-US" sz="1600" b="1" dirty="0">
                <a:solidFill>
                  <a:schemeClr val="bg1"/>
                </a:solidFill>
                <a:latin typeface="Times New Roman" panose="02020603050405020304" pitchFamily="18" charset="0"/>
                <a:cs typeface="Times New Roman" panose="02020603050405020304" pitchFamily="18" charset="0"/>
              </a:rPr>
              <a:t>Profile of the speaker:</a:t>
            </a:r>
          </a:p>
          <a:p>
            <a:pPr marL="0" marR="0">
              <a:lnSpc>
                <a:spcPct val="107000"/>
              </a:lnSpc>
              <a:spcBef>
                <a:spcPts val="0"/>
              </a:spcBef>
              <a:spcAft>
                <a:spcPts val="800"/>
              </a:spcAft>
            </a:pPr>
            <a:endParaRPr lang="en-US"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US"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Mohammad </a:t>
            </a:r>
            <a:r>
              <a:rPr lang="en-US" sz="1200" b="1"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Mashiur</a:t>
            </a:r>
            <a:r>
              <a:rPr lang="en-US"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Rahman</a:t>
            </a:r>
            <a:r>
              <a:rPr lang="en-US" sz="12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is a Ph.D. candidate in Economics at the University of New Mexico, Albuquerque. He is an applied microeconomist with a focus on environmental and natural resource economics and applied econometrics. His research interest focuses on the valuation of environmental services, management of natural resources, impacts on health from environmental issues, and the policy implications for local administration by analyzing the economic data from econometric models. Theretofore, he has papers published at the </a:t>
            </a:r>
            <a:r>
              <a:rPr lang="en-US" sz="12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Journal of Environmental Economics and Policy, Water Resources and Economics, </a:t>
            </a:r>
            <a:r>
              <a:rPr lang="en-US" sz="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and</a:t>
            </a:r>
            <a:r>
              <a:rPr lang="en-US" sz="1200" i="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Journal of Health Management</a:t>
            </a:r>
            <a:r>
              <a:rPr lang="en-US" sz="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Mohammad received his Bachelor’s and Master’s degree in Economics from the University of Dhaka, Bangladesh. Also, he holds a Master’s degree in Economics from UNM. </a:t>
            </a:r>
          </a:p>
          <a:p>
            <a:pPr marL="0" marR="0">
              <a:lnSpc>
                <a:spcPct val="107000"/>
              </a:lnSpc>
              <a:spcBef>
                <a:spcPts val="0"/>
              </a:spcBef>
              <a:spcAft>
                <a:spcPts val="800"/>
              </a:spcAft>
            </a:pPr>
            <a:endParaRPr lang="en-US" sz="13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8" name="TextBox 7">
            <a:extLst>
              <a:ext uri="{FF2B5EF4-FFF2-40B4-BE49-F238E27FC236}">
                <a16:creationId xmlns:a16="http://schemas.microsoft.com/office/drawing/2014/main" id="{E5A4FCF1-B3B1-4BE0-936F-1B58046BA4E5}"/>
              </a:ext>
            </a:extLst>
          </p:cNvPr>
          <p:cNvSpPr txBox="1"/>
          <p:nvPr/>
        </p:nvSpPr>
        <p:spPr>
          <a:xfrm>
            <a:off x="71556" y="5255815"/>
            <a:ext cx="6623403" cy="3631763"/>
          </a:xfrm>
          <a:prstGeom prst="rect">
            <a:avLst/>
          </a:prstGeom>
          <a:noFill/>
        </p:spPr>
        <p:txBody>
          <a:bodyPr wrap="square" rtlCol="0">
            <a:spAutoFit/>
          </a:bodyPr>
          <a:lstStyle/>
          <a:p>
            <a:endParaRPr lang="en-US" sz="1200" b="1" dirty="0">
              <a:solidFill>
                <a:schemeClr val="bg1"/>
              </a:solidFill>
              <a:latin typeface="Times New Roman" panose="02020603050405020304" pitchFamily="18" charset="0"/>
              <a:cs typeface="Times New Roman" panose="02020603050405020304" pitchFamily="18" charset="0"/>
            </a:endParaRPr>
          </a:p>
          <a:p>
            <a:endParaRPr lang="en-US" b="1" dirty="0">
              <a:solidFill>
                <a:schemeClr val="bg1"/>
              </a:solidFill>
              <a:latin typeface="Times New Roman" panose="02020603050405020304" pitchFamily="18" charset="0"/>
              <a:cs typeface="Times New Roman" panose="02020603050405020304" pitchFamily="18" charset="0"/>
            </a:endParaRPr>
          </a:p>
          <a:p>
            <a:endParaRPr lang="en-US" b="1" dirty="0">
              <a:solidFill>
                <a:schemeClr val="bg1"/>
              </a:solidFill>
              <a:latin typeface="Times New Roman" panose="02020603050405020304" pitchFamily="18" charset="0"/>
              <a:cs typeface="Times New Roman" panose="02020603050405020304" pitchFamily="18" charset="0"/>
            </a:endParaRPr>
          </a:p>
          <a:p>
            <a:r>
              <a:rPr lang="en-US" sz="1400" b="1" dirty="0">
                <a:solidFill>
                  <a:schemeClr val="bg1"/>
                </a:solidFill>
                <a:latin typeface="Times New Roman" panose="02020603050405020304" pitchFamily="18" charset="0"/>
                <a:cs typeface="Times New Roman" panose="02020603050405020304" pitchFamily="18" charset="0"/>
              </a:rPr>
              <a:t>Abstract:</a:t>
            </a:r>
          </a:p>
          <a:p>
            <a:pPr algn="just"/>
            <a:r>
              <a:rPr lang="en-US" sz="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fast population growth in developing countries’ municipalities is creating an enormous burden of household solid waste. Currently, households in </a:t>
            </a:r>
            <a:r>
              <a:rPr lang="en-US" sz="1200" dirty="0" err="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Siddharthanagar</a:t>
            </a:r>
            <a:r>
              <a:rPr lang="en-US" sz="12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municipality in Nepal—a gateway of tourist attraction and a border city—produce solid waste beyond the collection capacity, resulting in a significant portion of the waste left unmanaged. This paper deploys a choice experiment method to estimate the preference and willingness to pay for a better solid waste management system. We utilize primary data collected on 610 households and find a potential preference for a better waste management service from a Generalized Multinomial Logit Model. By accommodating each choice selection's preference certainty in the GMNL model, we find significant heterogeneity in preferences by households. The geographic distribution of the marginal willingness to pay by hot spot analysis from the geocoded location also indicates the spatial heterogeneity across the study area. We also observe that the marginal willingness to pay for each waste management attribute is spatially autocorrelated, and household awareness and attitude significantly impact this spatial dependence. Overall, the results from choice models and spatial analysis indicate the policy should be targeted at a localized level and increase awareness concerning the proper management of solid waste. </a:t>
            </a:r>
          </a:p>
        </p:txBody>
      </p:sp>
      <p:sp>
        <p:nvSpPr>
          <p:cNvPr id="9" name="TextBox 8">
            <a:extLst>
              <a:ext uri="{FF2B5EF4-FFF2-40B4-BE49-F238E27FC236}">
                <a16:creationId xmlns:a16="http://schemas.microsoft.com/office/drawing/2014/main" id="{6BF6B2A0-7036-4724-ACC6-6504331DB073}"/>
              </a:ext>
            </a:extLst>
          </p:cNvPr>
          <p:cNvSpPr txBox="1"/>
          <p:nvPr/>
        </p:nvSpPr>
        <p:spPr>
          <a:xfrm>
            <a:off x="71559" y="978009"/>
            <a:ext cx="6623403" cy="984885"/>
          </a:xfrm>
          <a:prstGeom prst="rect">
            <a:avLst/>
          </a:prstGeom>
          <a:noFill/>
        </p:spPr>
        <p:txBody>
          <a:bodyPr wrap="square" rtlCol="0">
            <a:spAutoFit/>
          </a:bodyPr>
          <a:lstStyle/>
          <a:p>
            <a:pPr algn="just"/>
            <a:r>
              <a:rPr lang="en-US" sz="1500" b="1" dirty="0">
                <a:solidFill>
                  <a:schemeClr val="bg1"/>
                </a:solidFill>
                <a:latin typeface="Times New Roman" panose="02020603050405020304" pitchFamily="18" charset="0"/>
                <a:cs typeface="Times New Roman" panose="02020603050405020304" pitchFamily="18" charset="0"/>
              </a:rPr>
              <a:t>Title: </a:t>
            </a:r>
            <a:r>
              <a:rPr lang="en-US" sz="1200" b="1" dirty="0">
                <a:solidFill>
                  <a:schemeClr val="bg1"/>
                </a:solidFill>
                <a:latin typeface="Times New Roman" panose="02020603050405020304" pitchFamily="18" charset="0"/>
                <a:cs typeface="Times New Roman" panose="02020603050405020304" pitchFamily="18" charset="0"/>
              </a:rPr>
              <a:t>“</a:t>
            </a:r>
            <a:r>
              <a:rPr lang="en-US" sz="1500" dirty="0">
                <a:effectLst/>
                <a:latin typeface="Times New Roman" panose="02020603050405020304" pitchFamily="18" charset="0"/>
                <a:ea typeface="Calibri" panose="020F0502020204030204" pitchFamily="34" charset="0"/>
                <a:cs typeface="Vrinda" panose="020B0502040204020203" pitchFamily="34" charset="0"/>
              </a:rPr>
              <a:t>An Analysis of the Preference and Spatial Dependence of Welfare Estimates for a Solid Waste Management System in Nepal; A Choice Experiment Approach</a:t>
            </a:r>
            <a:r>
              <a:rPr lang="en-US" sz="1500" b="1" dirty="0">
                <a:solidFill>
                  <a:schemeClr val="bg1"/>
                </a:solidFill>
                <a:latin typeface="Times New Roman" panose="02020603050405020304" pitchFamily="18" charset="0"/>
                <a:cs typeface="Times New Roman" panose="02020603050405020304" pitchFamily="18" charset="0"/>
              </a:rPr>
              <a:t>”</a:t>
            </a:r>
          </a:p>
          <a:p>
            <a:pPr algn="just"/>
            <a:endParaRPr lang="en-US" sz="1400" b="1" dirty="0">
              <a:solidFill>
                <a:srgbClr val="000000"/>
              </a:solidFill>
              <a:effectLst/>
              <a:latin typeface="Times New Roman" panose="02020603050405020304" pitchFamily="18" charset="0"/>
              <a:ea typeface="Times New Roman" panose="02020603050405020304" pitchFamily="18" charset="0"/>
            </a:endParaRPr>
          </a:p>
          <a:p>
            <a:pPr algn="just"/>
            <a:r>
              <a:rPr lang="en-US" sz="1400" b="1" dirty="0">
                <a:solidFill>
                  <a:srgbClr val="000000"/>
                </a:solidFill>
                <a:effectLst/>
                <a:latin typeface="Times New Roman" panose="02020603050405020304" pitchFamily="18" charset="0"/>
                <a:ea typeface="Times New Roman" panose="02020603050405020304" pitchFamily="18" charset="0"/>
              </a:rPr>
              <a:t>Author:</a:t>
            </a:r>
            <a:r>
              <a:rPr lang="en-US" sz="1400" dirty="0">
                <a:solidFill>
                  <a:srgbClr val="000000"/>
                </a:solidFill>
                <a:effectLst/>
                <a:latin typeface="Times New Roman" panose="02020603050405020304" pitchFamily="18" charset="0"/>
                <a:ea typeface="Times New Roman" panose="02020603050405020304" pitchFamily="18" charset="0"/>
              </a:rPr>
              <a:t> </a:t>
            </a:r>
            <a:r>
              <a:rPr lang="en-US" sz="1400" dirty="0">
                <a:effectLst/>
                <a:latin typeface="Times New Roman" panose="02020603050405020304" pitchFamily="18" charset="0"/>
                <a:ea typeface="Calibri" panose="020F0502020204030204" pitchFamily="34" charset="0"/>
              </a:rPr>
              <a:t>Mohammad </a:t>
            </a:r>
            <a:r>
              <a:rPr lang="en-US" sz="1400" dirty="0" err="1">
                <a:effectLst/>
                <a:latin typeface="Times New Roman" panose="02020603050405020304" pitchFamily="18" charset="0"/>
                <a:ea typeface="Calibri" panose="020F0502020204030204" pitchFamily="34" charset="0"/>
              </a:rPr>
              <a:t>Mashiur</a:t>
            </a:r>
            <a:r>
              <a:rPr lang="en-US" sz="1400" dirty="0">
                <a:effectLst/>
                <a:latin typeface="Times New Roman" panose="02020603050405020304" pitchFamily="18" charset="0"/>
                <a:ea typeface="Calibri" panose="020F0502020204030204" pitchFamily="34" charset="0"/>
              </a:rPr>
              <a:t> Rahman </a:t>
            </a:r>
            <a:endParaRPr lang="en-US" sz="1500" dirty="0">
              <a:solidFill>
                <a:schemeClr val="bg1"/>
              </a:solidFill>
              <a:latin typeface="Times New Roman" panose="02020603050405020304" pitchFamily="18" charset="0"/>
              <a:cs typeface="Times New Roman" panose="02020603050405020304" pitchFamily="18" charset="0"/>
            </a:endParaRPr>
          </a:p>
        </p:txBody>
      </p:sp>
      <p:sp>
        <p:nvSpPr>
          <p:cNvPr id="31" name="TextBox 30">
            <a:extLst>
              <a:ext uri="{FF2B5EF4-FFF2-40B4-BE49-F238E27FC236}">
                <a16:creationId xmlns:a16="http://schemas.microsoft.com/office/drawing/2014/main" id="{354EF719-8B99-43CB-88AA-1428DDA3395D}"/>
              </a:ext>
            </a:extLst>
          </p:cNvPr>
          <p:cNvSpPr txBox="1"/>
          <p:nvPr/>
        </p:nvSpPr>
        <p:spPr>
          <a:xfrm>
            <a:off x="251654" y="8981331"/>
            <a:ext cx="6263206" cy="430887"/>
          </a:xfrm>
          <a:prstGeom prst="rect">
            <a:avLst/>
          </a:prstGeom>
          <a:noFill/>
        </p:spPr>
        <p:txBody>
          <a:bodyPr wrap="square" rtlCol="0">
            <a:spAutoFit/>
          </a:bodyPr>
          <a:lstStyle/>
          <a:p>
            <a:pPr algn="ctr"/>
            <a:r>
              <a:rPr lang="en-US" sz="1100" b="1" dirty="0">
                <a:solidFill>
                  <a:schemeClr val="bg1"/>
                </a:solidFill>
                <a:latin typeface="Times New Roman" panose="02020603050405020304" pitchFamily="18" charset="0"/>
                <a:cs typeface="Times New Roman" panose="02020603050405020304" pitchFamily="18" charset="0"/>
              </a:rPr>
              <a:t>Zoom Meeting Link: </a:t>
            </a:r>
            <a:r>
              <a:rPr lang="en-US" sz="1100" dirty="0">
                <a:solidFill>
                  <a:srgbClr val="0070C0"/>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Click here to join the meeting</a:t>
            </a:r>
            <a:endParaRPr lang="en-US" sz="1100" dirty="0">
              <a:solidFill>
                <a:srgbClr val="0070C0"/>
              </a:solidFill>
              <a:latin typeface="Times New Roman" panose="02020603050405020304" pitchFamily="18" charset="0"/>
              <a:cs typeface="Times New Roman" panose="02020603050405020304" pitchFamily="18" charset="0"/>
            </a:endParaRPr>
          </a:p>
          <a:p>
            <a:pPr algn="ctr"/>
            <a:r>
              <a:rPr lang="en-US" sz="1100" b="1" i="0" dirty="0">
                <a:solidFill>
                  <a:srgbClr val="222222"/>
                </a:solidFill>
                <a:effectLst/>
                <a:latin typeface="Times New Roman" panose="02020603050405020304" pitchFamily="18" charset="0"/>
                <a:cs typeface="Times New Roman" panose="02020603050405020304" pitchFamily="18" charset="0"/>
              </a:rPr>
              <a:t>Zoom Meeting ID: </a:t>
            </a:r>
            <a:r>
              <a:rPr lang="en-US" sz="1100" b="0" i="0" dirty="0">
                <a:solidFill>
                  <a:srgbClr val="222222"/>
                </a:solidFill>
                <a:effectLst/>
                <a:latin typeface="Times New Roman" panose="02020603050405020304" pitchFamily="18" charset="0"/>
                <a:cs typeface="Times New Roman" panose="02020603050405020304" pitchFamily="18" charset="0"/>
              </a:rPr>
              <a:t>590 138 7785 </a:t>
            </a:r>
            <a:r>
              <a:rPr lang="en-US" sz="1100" b="1" i="0" dirty="0">
                <a:solidFill>
                  <a:srgbClr val="222222"/>
                </a:solidFill>
                <a:effectLst/>
                <a:latin typeface="Times New Roman" panose="02020603050405020304" pitchFamily="18" charset="0"/>
                <a:cs typeface="Times New Roman" panose="02020603050405020304" pitchFamily="18" charset="0"/>
              </a:rPr>
              <a:t>Passcode: </a:t>
            </a:r>
            <a:r>
              <a:rPr lang="en-US" sz="1100" b="0" i="0" dirty="0">
                <a:solidFill>
                  <a:srgbClr val="222222"/>
                </a:solidFill>
                <a:effectLst/>
                <a:latin typeface="Times New Roman" panose="02020603050405020304" pitchFamily="18" charset="0"/>
                <a:cs typeface="Times New Roman" panose="02020603050405020304" pitchFamily="18" charset="0"/>
              </a:rPr>
              <a:t>iZJ2H8  </a:t>
            </a:r>
            <a:endParaRPr lang="en-US" sz="1100" dirty="0">
              <a:solidFill>
                <a:schemeClr val="bg1"/>
              </a:solidFill>
              <a:latin typeface="Times New Roman" panose="02020603050405020304" pitchFamily="18" charset="0"/>
              <a:cs typeface="Times New Roman" panose="02020603050405020304" pitchFamily="18" charset="0"/>
            </a:endParaRPr>
          </a:p>
        </p:txBody>
      </p:sp>
      <p:pic>
        <p:nvPicPr>
          <p:cNvPr id="12" name="Picture 11" descr="A person standing on a bridge&#10;&#10;Description automatically generated with low confidence">
            <a:extLst>
              <a:ext uri="{FF2B5EF4-FFF2-40B4-BE49-F238E27FC236}">
                <a16:creationId xmlns:a16="http://schemas.microsoft.com/office/drawing/2014/main" id="{E8A29057-9192-47A8-B556-735E76FB4C1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29318" y="1651435"/>
            <a:ext cx="3108770" cy="2198906"/>
          </a:xfrm>
          <a:prstGeom prst="rect">
            <a:avLst/>
          </a:prstGeom>
        </p:spPr>
      </p:pic>
    </p:spTree>
    <p:extLst>
      <p:ext uri="{BB962C8B-B14F-4D97-AF65-F5344CB8AC3E}">
        <p14:creationId xmlns:p14="http://schemas.microsoft.com/office/powerpoint/2010/main" val="426570760"/>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TM10001115[[fn=Parcel]]</Template>
  <TotalTime>267</TotalTime>
  <Words>440</Words>
  <Application>Microsoft Office PowerPoint</Application>
  <PresentationFormat>A4 Paper (210x297 mm)</PresentationFormat>
  <Paragraphs>21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Gill Sans MT</vt:lpstr>
      <vt:lpstr>Times New Roman</vt:lpstr>
      <vt:lpstr>Parcel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Samiul Haque</dc:creator>
  <cp:lastModifiedBy>Asad Priyo</cp:lastModifiedBy>
  <cp:revision>28</cp:revision>
  <cp:lastPrinted>2021-04-10T10:24:13Z</cp:lastPrinted>
  <dcterms:created xsi:type="dcterms:W3CDTF">2020-08-27T12:29:07Z</dcterms:created>
  <dcterms:modified xsi:type="dcterms:W3CDTF">2021-07-12T11:31:48Z</dcterms:modified>
</cp:coreProperties>
</file>